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Canva Sans Bold" charset="1" panose="020B0803030501040103"/>
      <p:regular r:id="rId14"/>
    </p:embeddedFont>
    <p:embeddedFont>
      <p:font typeface="Canva Sans" charset="1" panose="020B0503030501040103"/>
      <p:regular r:id="rId15"/>
    </p:embeddedFont>
    <p:embeddedFont>
      <p:font typeface="Radley" charset="1" panose="000005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jpeg>
</file>

<file path=ppt/media/image4.jpeg>
</file>

<file path=ppt/media/image5.jpeg>
</file>

<file path=ppt/media/image6.png>
</file>

<file path=ppt/media/image7.jpe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01" r="0" b="-16601"/>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38888" r="0" b="-38888"/>
            </a:stretch>
          </a:blipFill>
        </p:spPr>
      </p:sp>
      <p:sp>
        <p:nvSpPr>
          <p:cNvPr name="TextBox 4" id="4"/>
          <p:cNvSpPr txBox="true"/>
          <p:nvPr/>
        </p:nvSpPr>
        <p:spPr>
          <a:xfrm rot="0">
            <a:off x="1598295" y="6883207"/>
            <a:ext cx="15091410" cy="1566544"/>
          </a:xfrm>
          <a:prstGeom prst="rect">
            <a:avLst/>
          </a:prstGeom>
        </p:spPr>
        <p:txBody>
          <a:bodyPr anchor="t" rtlCol="false" tIns="0" lIns="0" bIns="0" rIns="0">
            <a:spAutoFit/>
          </a:bodyPr>
          <a:lstStyle/>
          <a:p>
            <a:pPr algn="ctr">
              <a:lnSpc>
                <a:spcPts val="12880"/>
              </a:lnSpc>
            </a:pPr>
            <a:r>
              <a:rPr lang="en-US" sz="9200" b="true">
                <a:solidFill>
                  <a:srgbClr val="F3F9FB"/>
                </a:solidFill>
                <a:latin typeface="Canva Sans Bold"/>
                <a:ea typeface="Canva Sans Bold"/>
                <a:cs typeface="Canva Sans Bold"/>
                <a:sym typeface="Canva Sans Bold"/>
              </a:rPr>
              <a:t>Titanic Survival Prediction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A1008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040" t="-15278" r="0" b="-9213"/>
            </a:stretch>
          </a:blipFill>
        </p:spPr>
      </p:sp>
      <p:sp>
        <p:nvSpPr>
          <p:cNvPr name="TextBox 3" id="3"/>
          <p:cNvSpPr txBox="true"/>
          <p:nvPr/>
        </p:nvSpPr>
        <p:spPr>
          <a:xfrm rot="0">
            <a:off x="0" y="4654560"/>
            <a:ext cx="12593106" cy="4815903"/>
          </a:xfrm>
          <a:prstGeom prst="rect">
            <a:avLst/>
          </a:prstGeom>
        </p:spPr>
        <p:txBody>
          <a:bodyPr anchor="t" rtlCol="false" tIns="0" lIns="0" bIns="0" rIns="0">
            <a:spAutoFit/>
          </a:bodyPr>
          <a:lstStyle/>
          <a:p>
            <a:pPr algn="l" marL="1185377" indent="-592689" lvl="1">
              <a:lnSpc>
                <a:spcPts val="7686"/>
              </a:lnSpc>
              <a:buFont typeface="Arial"/>
              <a:buChar char="•"/>
            </a:pPr>
            <a:r>
              <a:rPr lang="en-US" b="true" sz="5490">
                <a:solidFill>
                  <a:srgbClr val="F3F9FB"/>
                </a:solidFill>
                <a:latin typeface="Canva Sans Bold"/>
                <a:ea typeface="Canva Sans Bold"/>
                <a:cs typeface="Canva Sans Bold"/>
                <a:sym typeface="Canva Sans Bold"/>
              </a:rPr>
              <a:t>Introduction</a:t>
            </a:r>
          </a:p>
          <a:p>
            <a:pPr algn="l" marL="1185377" indent="-592689" lvl="1">
              <a:lnSpc>
                <a:spcPts val="7686"/>
              </a:lnSpc>
              <a:buFont typeface="Arial"/>
              <a:buChar char="•"/>
            </a:pPr>
            <a:r>
              <a:rPr lang="en-US" b="true" sz="5490">
                <a:solidFill>
                  <a:srgbClr val="F3F9FB"/>
                </a:solidFill>
                <a:latin typeface="Canva Sans Bold"/>
                <a:ea typeface="Canva Sans Bold"/>
                <a:cs typeface="Canva Sans Bold"/>
                <a:sym typeface="Canva Sans Bold"/>
              </a:rPr>
              <a:t>Data Cleaning</a:t>
            </a:r>
          </a:p>
          <a:p>
            <a:pPr algn="l" marL="1185377" indent="-592689" lvl="1">
              <a:lnSpc>
                <a:spcPts val="7686"/>
              </a:lnSpc>
              <a:buFont typeface="Arial"/>
              <a:buChar char="•"/>
            </a:pPr>
            <a:r>
              <a:rPr lang="en-US" b="true" sz="5490">
                <a:solidFill>
                  <a:srgbClr val="F3F9FB"/>
                </a:solidFill>
                <a:latin typeface="Canva Sans Bold"/>
                <a:ea typeface="Canva Sans Bold"/>
                <a:cs typeface="Canva Sans Bold"/>
                <a:sym typeface="Canva Sans Bold"/>
              </a:rPr>
              <a:t>Exploratory Data Analysis (EDA)</a:t>
            </a:r>
          </a:p>
          <a:p>
            <a:pPr algn="l" marL="1185377" indent="-592689" lvl="1">
              <a:lnSpc>
                <a:spcPts val="7686"/>
              </a:lnSpc>
              <a:buFont typeface="Arial"/>
              <a:buChar char="•"/>
            </a:pPr>
            <a:r>
              <a:rPr lang="en-US" b="true" sz="5490">
                <a:solidFill>
                  <a:srgbClr val="F3F9FB"/>
                </a:solidFill>
                <a:latin typeface="Canva Sans Bold"/>
                <a:ea typeface="Canva Sans Bold"/>
                <a:cs typeface="Canva Sans Bold"/>
                <a:sym typeface="Canva Sans Bold"/>
              </a:rPr>
              <a:t>Statistical Analysis</a:t>
            </a:r>
          </a:p>
          <a:p>
            <a:pPr algn="l" marL="1185377" indent="-592689" lvl="1">
              <a:lnSpc>
                <a:spcPts val="7686"/>
              </a:lnSpc>
              <a:buFont typeface="Arial"/>
              <a:buChar char="•"/>
            </a:pPr>
            <a:r>
              <a:rPr lang="en-US" b="true" sz="5490">
                <a:solidFill>
                  <a:srgbClr val="F3F9FB"/>
                </a:solidFill>
                <a:latin typeface="Canva Sans Bold"/>
                <a:ea typeface="Canva Sans Bold"/>
                <a:cs typeface="Canva Sans Bold"/>
                <a:sym typeface="Canva Sans Bold"/>
              </a:rPr>
              <a:t>Conclusion</a:t>
            </a:r>
          </a:p>
        </p:txBody>
      </p:sp>
      <p:sp>
        <p:nvSpPr>
          <p:cNvPr name="TextBox 4" id="4"/>
          <p:cNvSpPr txBox="true"/>
          <p:nvPr/>
        </p:nvSpPr>
        <p:spPr>
          <a:xfrm rot="0">
            <a:off x="1593779" y="432709"/>
            <a:ext cx="15100442" cy="1068157"/>
          </a:xfrm>
          <a:prstGeom prst="rect">
            <a:avLst/>
          </a:prstGeom>
        </p:spPr>
        <p:txBody>
          <a:bodyPr anchor="t" rtlCol="false" tIns="0" lIns="0" bIns="0" rIns="0">
            <a:spAutoFit/>
          </a:bodyPr>
          <a:lstStyle/>
          <a:p>
            <a:pPr algn="ctr">
              <a:lnSpc>
                <a:spcPts val="8729"/>
              </a:lnSpc>
            </a:pPr>
            <a:r>
              <a:rPr lang="en-US" sz="6235" b="true">
                <a:solidFill>
                  <a:srgbClr val="042422"/>
                </a:solidFill>
                <a:latin typeface="Canva Sans Bold"/>
                <a:ea typeface="Canva Sans Bold"/>
                <a:cs typeface="Canva Sans Bold"/>
                <a:sym typeface="Canva Sans Bold"/>
              </a:rPr>
              <a:t>Table of Contents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3493" t="0" r="-13493" b="0"/>
            </a:stretch>
          </a:blipFill>
        </p:spPr>
      </p:sp>
      <p:sp>
        <p:nvSpPr>
          <p:cNvPr name="TextBox 3" id="3"/>
          <p:cNvSpPr txBox="true"/>
          <p:nvPr/>
        </p:nvSpPr>
        <p:spPr>
          <a:xfrm rot="0">
            <a:off x="292786" y="555390"/>
            <a:ext cx="17751577" cy="3343850"/>
          </a:xfrm>
          <a:prstGeom prst="rect">
            <a:avLst/>
          </a:prstGeom>
        </p:spPr>
        <p:txBody>
          <a:bodyPr anchor="t" rtlCol="false" tIns="0" lIns="0" bIns="0" rIns="0">
            <a:spAutoFit/>
          </a:bodyPr>
          <a:lstStyle/>
          <a:p>
            <a:pPr algn="ctr">
              <a:lnSpc>
                <a:spcPts val="8880"/>
              </a:lnSpc>
            </a:pPr>
            <a:r>
              <a:rPr lang="en-US" sz="6343" b="true">
                <a:solidFill>
                  <a:srgbClr val="FFFFFF"/>
                </a:solidFill>
                <a:latin typeface="Canva Sans Bold"/>
                <a:ea typeface="Canva Sans Bold"/>
                <a:cs typeface="Canva Sans Bold"/>
                <a:sym typeface="Canva Sans Bold"/>
              </a:rPr>
              <a:t>Project Introduction and Dataset Exploration</a:t>
            </a:r>
          </a:p>
          <a:p>
            <a:pPr algn="ctr">
              <a:lnSpc>
                <a:spcPts val="8880"/>
              </a:lnSpc>
            </a:pPr>
          </a:p>
          <a:p>
            <a:pPr algn="ctr">
              <a:lnSpc>
                <a:spcPts val="8880"/>
              </a:lnSpc>
            </a:pPr>
          </a:p>
        </p:txBody>
      </p:sp>
      <p:sp>
        <p:nvSpPr>
          <p:cNvPr name="TextBox 4" id="4"/>
          <p:cNvSpPr txBox="true"/>
          <p:nvPr/>
        </p:nvSpPr>
        <p:spPr>
          <a:xfrm rot="0">
            <a:off x="0" y="3181026"/>
            <a:ext cx="17283874" cy="6364875"/>
          </a:xfrm>
          <a:prstGeom prst="rect">
            <a:avLst/>
          </a:prstGeom>
        </p:spPr>
        <p:txBody>
          <a:bodyPr anchor="t" rtlCol="false" tIns="0" lIns="0" bIns="0" rIns="0">
            <a:spAutoFit/>
          </a:bodyPr>
          <a:lstStyle/>
          <a:p>
            <a:pPr algn="ctr">
              <a:lnSpc>
                <a:spcPts val="5068"/>
              </a:lnSpc>
            </a:pPr>
            <a:r>
              <a:rPr lang="en-US" sz="3620" b="true">
                <a:solidFill>
                  <a:srgbClr val="FFFFFF"/>
                </a:solidFill>
                <a:latin typeface="Canva Sans Bold"/>
                <a:ea typeface="Canva Sans Bold"/>
                <a:cs typeface="Canva Sans Bold"/>
                <a:sym typeface="Canva Sans Bold"/>
              </a:rPr>
              <a:t>In this project, the goal was to explore and analyze the Titanic dataset to understand the factors that affected passenger survival during the disaster. The dataset contains information about passengers, such as their age, sex, ticket class, family size, and fare, among others. By performing Exploratory Data Analysis (EDA) and applying statistical analysis, the aim is to uncover patterns that can be used to predict survival rates in future modeling.</a:t>
            </a:r>
          </a:p>
          <a:p>
            <a:pPr algn="ctr">
              <a:lnSpc>
                <a:spcPts val="5068"/>
              </a:lnSpc>
            </a:pPr>
            <a:r>
              <a:rPr lang="en-US" sz="3620" b="true">
                <a:solidFill>
                  <a:srgbClr val="FFFFFF"/>
                </a:solidFill>
                <a:latin typeface="Canva Sans Bold"/>
                <a:ea typeface="Canva Sans Bold"/>
                <a:cs typeface="Canva Sans Bold"/>
                <a:sym typeface="Canva Sans Bold"/>
              </a:rPr>
              <a:t>The dataset includes several features such as Survived, Pclass, Age, SibSp, Parch, Fare, Embarked, Cabin, and Name. The target variable is Survived, indicating whether a passenger survived (1) or did not survive (0).</a:t>
            </a:r>
          </a:p>
          <a:p>
            <a:pPr algn="ctr">
              <a:lnSpc>
                <a:spcPts val="5068"/>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8259" r="0" b="-108259"/>
            </a:stretch>
          </a:blipFill>
        </p:spPr>
      </p:sp>
      <p:sp>
        <p:nvSpPr>
          <p:cNvPr name="TextBox 3" id="3"/>
          <p:cNvSpPr txBox="true"/>
          <p:nvPr/>
        </p:nvSpPr>
        <p:spPr>
          <a:xfrm rot="0">
            <a:off x="0" y="1551415"/>
            <a:ext cx="18288000" cy="273494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O</a:t>
            </a:r>
            <a:r>
              <a:rPr lang="en-US" b="true" sz="5199">
                <a:solidFill>
                  <a:srgbClr val="FFFFFF"/>
                </a:solidFill>
                <a:latin typeface="Canva Sans Bold"/>
                <a:ea typeface="Canva Sans Bold"/>
                <a:cs typeface="Canva Sans Bold"/>
                <a:sym typeface="Canva Sans Bold"/>
              </a:rPr>
              <a:t>bjectives and Goals</a:t>
            </a:r>
          </a:p>
          <a:p>
            <a:pPr algn="ctr">
              <a:lnSpc>
                <a:spcPts val="7279"/>
              </a:lnSpc>
            </a:pPr>
          </a:p>
          <a:p>
            <a:pPr algn="ctr">
              <a:lnSpc>
                <a:spcPts val="7279"/>
              </a:lnSpc>
            </a:pPr>
          </a:p>
        </p:txBody>
      </p:sp>
      <p:sp>
        <p:nvSpPr>
          <p:cNvPr name="TextBox 4" id="4"/>
          <p:cNvSpPr txBox="true"/>
          <p:nvPr/>
        </p:nvSpPr>
        <p:spPr>
          <a:xfrm rot="0">
            <a:off x="-174620" y="3738598"/>
            <a:ext cx="18637240" cy="5303078"/>
          </a:xfrm>
          <a:prstGeom prst="rect">
            <a:avLst/>
          </a:prstGeom>
        </p:spPr>
        <p:txBody>
          <a:bodyPr anchor="t" rtlCol="false" tIns="0" lIns="0" bIns="0" rIns="0">
            <a:spAutoFit/>
          </a:bodyPr>
          <a:lstStyle/>
          <a:p>
            <a:pPr algn="ctr" marL="1085875" indent="-542938" lvl="1">
              <a:lnSpc>
                <a:spcPts val="7041"/>
              </a:lnSpc>
              <a:buFont typeface="Arial"/>
              <a:buChar char="•"/>
            </a:pPr>
            <a:r>
              <a:rPr lang="en-US" sz="5029">
                <a:solidFill>
                  <a:srgbClr val="FFFFFF"/>
                </a:solidFill>
                <a:latin typeface="Canva Sans"/>
                <a:ea typeface="Canva Sans"/>
                <a:cs typeface="Canva Sans"/>
                <a:sym typeface="Canva Sans"/>
              </a:rPr>
              <a:t>The</a:t>
            </a:r>
            <a:r>
              <a:rPr lang="en-US" sz="5029">
                <a:solidFill>
                  <a:srgbClr val="FFFFFF"/>
                </a:solidFill>
                <a:latin typeface="Canva Sans"/>
                <a:ea typeface="Canva Sans"/>
                <a:cs typeface="Canva Sans"/>
                <a:sym typeface="Canva Sans"/>
              </a:rPr>
              <a:t> primary objective was to explore the data, clean it, and analyze the factors influencing survival.</a:t>
            </a:r>
          </a:p>
          <a:p>
            <a:pPr algn="ctr" marL="1085875" indent="-542938" lvl="1">
              <a:lnSpc>
                <a:spcPts val="7041"/>
              </a:lnSpc>
              <a:buFont typeface="Arial"/>
              <a:buChar char="•"/>
            </a:pPr>
            <a:r>
              <a:rPr lang="en-US" sz="5029">
                <a:solidFill>
                  <a:srgbClr val="FFFFFF"/>
                </a:solidFill>
                <a:latin typeface="Canva Sans"/>
                <a:ea typeface="Canva Sans"/>
                <a:cs typeface="Canva Sans"/>
                <a:sym typeface="Canva Sans"/>
              </a:rPr>
              <a:t>The secondary goal was to apply statistical analysis to validate hypotheses and draw conclusions about the features affecting survival rates.</a:t>
            </a:r>
          </a:p>
          <a:p>
            <a:pPr algn="l">
              <a:lnSpc>
                <a:spcPts val="704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72273" y="1202237"/>
            <a:ext cx="18288000" cy="9581515"/>
          </a:xfrm>
          <a:prstGeom prst="rect">
            <a:avLst/>
          </a:prstGeom>
        </p:spPr>
        <p:txBody>
          <a:bodyPr anchor="t" rtlCol="false" tIns="0" lIns="0" bIns="0" rIns="0">
            <a:spAutoFit/>
          </a:bodyPr>
          <a:lstStyle/>
          <a:p>
            <a:pPr algn="ctr">
              <a:lnSpc>
                <a:spcPts val="4759"/>
              </a:lnSpc>
            </a:pPr>
            <a:r>
              <a:rPr lang="en-US" sz="3399">
                <a:solidFill>
                  <a:srgbClr val="F3F9FB"/>
                </a:solidFill>
                <a:latin typeface="Canva Sans"/>
                <a:ea typeface="Canva Sans"/>
                <a:cs typeface="Canva Sans"/>
                <a:sym typeface="Canva Sans"/>
              </a:rPr>
              <a:t>Data cleaning was the first essential step to ensure the </a:t>
            </a:r>
            <a:r>
              <a:rPr lang="en-US" sz="3399">
                <a:solidFill>
                  <a:srgbClr val="F3F9FB"/>
                </a:solidFill>
                <a:latin typeface="Canva Sans"/>
                <a:ea typeface="Canva Sans"/>
                <a:cs typeface="Canva Sans"/>
                <a:sym typeface="Canva Sans"/>
              </a:rPr>
              <a:t>dataset was usable for further analysis.</a:t>
            </a:r>
          </a:p>
          <a:p>
            <a:pPr algn="ctr" marL="734059" indent="-367030" lvl="1">
              <a:lnSpc>
                <a:spcPts val="4759"/>
              </a:lnSpc>
              <a:buAutoNum type="arabicPeriod" startAt="1"/>
            </a:pPr>
            <a:r>
              <a:rPr lang="en-US" sz="3399">
                <a:solidFill>
                  <a:srgbClr val="F3F9FB"/>
                </a:solidFill>
                <a:latin typeface="Canva Sans"/>
                <a:ea typeface="Canva Sans"/>
                <a:cs typeface="Canva Sans"/>
                <a:sym typeface="Canva Sans"/>
              </a:rPr>
              <a:t>Handling Missing Values:</a:t>
            </a:r>
          </a:p>
          <a:p>
            <a:pPr algn="ctr" marL="1468119" indent="-489373" lvl="2">
              <a:lnSpc>
                <a:spcPts val="4759"/>
              </a:lnSpc>
              <a:buFont typeface="Arial"/>
              <a:buChar char="⚬"/>
            </a:pPr>
            <a:r>
              <a:rPr lang="en-US" sz="3399">
                <a:solidFill>
                  <a:srgbClr val="F3F9FB"/>
                </a:solidFill>
                <a:latin typeface="Canva Sans"/>
                <a:ea typeface="Canva Sans"/>
                <a:cs typeface="Canva Sans"/>
                <a:sym typeface="Canva Sans"/>
              </a:rPr>
              <a:t>Missing values were identified in several columns, particularly Age, Cabin, and Embarked.</a:t>
            </a:r>
          </a:p>
          <a:p>
            <a:pPr algn="ctr" marL="1468119" indent="-489373" lvl="2">
              <a:lnSpc>
                <a:spcPts val="4759"/>
              </a:lnSpc>
              <a:buFont typeface="Arial"/>
              <a:buChar char="⚬"/>
            </a:pPr>
            <a:r>
              <a:rPr lang="en-US" sz="3399">
                <a:solidFill>
                  <a:srgbClr val="F3F9FB"/>
                </a:solidFill>
                <a:latin typeface="Canva Sans"/>
                <a:ea typeface="Canva Sans"/>
                <a:cs typeface="Canva Sans"/>
                <a:sym typeface="Canva Sans"/>
              </a:rPr>
              <a:t>For columns like Age, missing values were imputed using the mean (for numerical features), and for Embarked, the most frequent value was used.</a:t>
            </a:r>
          </a:p>
          <a:p>
            <a:pPr algn="ctr" marL="734059" indent="-367030" lvl="1">
              <a:lnSpc>
                <a:spcPts val="4759"/>
              </a:lnSpc>
              <a:buAutoNum type="arabicPeriod" startAt="1"/>
            </a:pPr>
            <a:r>
              <a:rPr lang="en-US" sz="3399">
                <a:solidFill>
                  <a:srgbClr val="F3F9FB"/>
                </a:solidFill>
                <a:latin typeface="Canva Sans"/>
                <a:ea typeface="Canva Sans"/>
                <a:cs typeface="Canva Sans"/>
                <a:sym typeface="Canva Sans"/>
              </a:rPr>
              <a:t>Identifying and Dealing with Outliers:</a:t>
            </a:r>
          </a:p>
          <a:p>
            <a:pPr algn="ctr" marL="1468119" indent="-489373" lvl="2">
              <a:lnSpc>
                <a:spcPts val="4759"/>
              </a:lnSpc>
              <a:buFont typeface="Arial"/>
              <a:buChar char="⚬"/>
            </a:pPr>
            <a:r>
              <a:rPr lang="en-US" sz="3399">
                <a:solidFill>
                  <a:srgbClr val="F3F9FB"/>
                </a:solidFill>
                <a:latin typeface="Canva Sans"/>
                <a:ea typeface="Canva Sans"/>
                <a:cs typeface="Canva Sans"/>
                <a:sym typeface="Canva Sans"/>
              </a:rPr>
              <a:t>Outliers in the Age and Fare columns were identified using box plots.</a:t>
            </a:r>
          </a:p>
          <a:p>
            <a:pPr algn="ctr" marL="1468119" indent="-489373" lvl="2">
              <a:lnSpc>
                <a:spcPts val="4759"/>
              </a:lnSpc>
              <a:buFont typeface="Arial"/>
              <a:buChar char="⚬"/>
            </a:pPr>
            <a:r>
              <a:rPr lang="en-US" sz="3399">
                <a:solidFill>
                  <a:srgbClr val="F3F9FB"/>
                </a:solidFill>
                <a:latin typeface="Canva Sans"/>
                <a:ea typeface="Canva Sans"/>
                <a:cs typeface="Canva Sans"/>
                <a:sym typeface="Canva Sans"/>
              </a:rPr>
              <a:t>Extreme values were handled by capping or transforming the data to ensure they did not unduly affect the analysis.</a:t>
            </a:r>
          </a:p>
          <a:p>
            <a:pPr algn="ctr" marL="734059" indent="-367030" lvl="1">
              <a:lnSpc>
                <a:spcPts val="4759"/>
              </a:lnSpc>
              <a:buAutoNum type="arabicPeriod" startAt="1"/>
            </a:pPr>
            <a:r>
              <a:rPr lang="en-US" sz="3399">
                <a:solidFill>
                  <a:srgbClr val="F3F9FB"/>
                </a:solidFill>
                <a:latin typeface="Canva Sans"/>
                <a:ea typeface="Canva Sans"/>
                <a:cs typeface="Canva Sans"/>
                <a:sym typeface="Canva Sans"/>
              </a:rPr>
              <a:t>Data Transformation and Normalization:</a:t>
            </a:r>
          </a:p>
          <a:p>
            <a:pPr algn="ctr" marL="1468119" indent="-489373" lvl="2">
              <a:lnSpc>
                <a:spcPts val="4759"/>
              </a:lnSpc>
              <a:buFont typeface="Arial"/>
              <a:buChar char="⚬"/>
            </a:pPr>
            <a:r>
              <a:rPr lang="en-US" sz="3399">
                <a:solidFill>
                  <a:srgbClr val="F3F9FB"/>
                </a:solidFill>
                <a:latin typeface="Canva Sans"/>
                <a:ea typeface="Canva Sans"/>
                <a:cs typeface="Canva Sans"/>
                <a:sym typeface="Canva Sans"/>
              </a:rPr>
              <a:t>Numerical features were scaled using Standardization (Z-score normalization), ensuring that all features contributed equally to the analysis. Categorical features were encoded using One-Hot Encoding.</a:t>
            </a:r>
          </a:p>
          <a:p>
            <a:pPr algn="ctr">
              <a:lnSpc>
                <a:spcPts val="4759"/>
              </a:lnSpc>
            </a:pPr>
          </a:p>
        </p:txBody>
      </p:sp>
      <p:sp>
        <p:nvSpPr>
          <p:cNvPr name="TextBox 4" id="4"/>
          <p:cNvSpPr txBox="true"/>
          <p:nvPr/>
        </p:nvSpPr>
        <p:spPr>
          <a:xfrm rot="0">
            <a:off x="295325" y="141605"/>
            <a:ext cx="4509016" cy="887095"/>
          </a:xfrm>
          <a:prstGeom prst="rect">
            <a:avLst/>
          </a:prstGeom>
        </p:spPr>
        <p:txBody>
          <a:bodyPr anchor="t" rtlCol="false" tIns="0" lIns="0" bIns="0" rIns="0">
            <a:spAutoFit/>
          </a:bodyPr>
          <a:lstStyle/>
          <a:p>
            <a:pPr algn="ctr">
              <a:lnSpc>
                <a:spcPts val="7279"/>
              </a:lnSpc>
            </a:pPr>
            <a:r>
              <a:rPr lang="en-US" sz="5199" b="true">
                <a:solidFill>
                  <a:srgbClr val="F3F9FB"/>
                </a:solidFill>
                <a:latin typeface="Canva Sans Bold"/>
                <a:ea typeface="Canva Sans Bold"/>
                <a:cs typeface="Canva Sans Bold"/>
                <a:sym typeface="Canva Sans Bold"/>
              </a:rPr>
              <a:t>Data Cleaning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3" t="0" r="-223" b="0"/>
            </a:stretch>
          </a:blipFill>
        </p:spPr>
      </p:sp>
      <p:sp>
        <p:nvSpPr>
          <p:cNvPr name="TextBox 3" id="3"/>
          <p:cNvSpPr txBox="true"/>
          <p:nvPr/>
        </p:nvSpPr>
        <p:spPr>
          <a:xfrm rot="0">
            <a:off x="-172273" y="2310308"/>
            <a:ext cx="18460273" cy="8342283"/>
          </a:xfrm>
          <a:prstGeom prst="rect">
            <a:avLst/>
          </a:prstGeom>
        </p:spPr>
        <p:txBody>
          <a:bodyPr anchor="t" rtlCol="false" tIns="0" lIns="0" bIns="0" rIns="0">
            <a:spAutoFit/>
          </a:bodyPr>
          <a:lstStyle/>
          <a:p>
            <a:pPr algn="ctr" marL="847115" indent="-423557" lvl="1">
              <a:lnSpc>
                <a:spcPts val="5493"/>
              </a:lnSpc>
              <a:buFont typeface="Arial"/>
              <a:buChar char="•"/>
            </a:pPr>
            <a:r>
              <a:rPr lang="en-US" b="true" sz="3923">
                <a:solidFill>
                  <a:srgbClr val="FFFFFF"/>
                </a:solidFill>
                <a:latin typeface="Canva Sans Bold"/>
                <a:ea typeface="Canva Sans Bold"/>
                <a:cs typeface="Canva Sans Bold"/>
                <a:sym typeface="Canva Sans Bold"/>
              </a:rPr>
              <a:t>Summary Statistics: Calculated mean, median, and standard deviation for features like </a:t>
            </a:r>
            <a:r>
              <a:rPr lang="en-US" b="true" sz="3923">
                <a:solidFill>
                  <a:srgbClr val="FFFFFF"/>
                </a:solidFill>
                <a:latin typeface="Canva Sans Bold"/>
                <a:ea typeface="Canva Sans Bold"/>
                <a:cs typeface="Canva Sans Bold"/>
                <a:sym typeface="Canva Sans Bold"/>
              </a:rPr>
              <a:t>Age and Fare.</a:t>
            </a:r>
          </a:p>
          <a:p>
            <a:pPr algn="ctr" marL="847115" indent="-423557" lvl="1">
              <a:lnSpc>
                <a:spcPts val="5493"/>
              </a:lnSpc>
              <a:buFont typeface="Arial"/>
              <a:buChar char="•"/>
            </a:pPr>
            <a:r>
              <a:rPr lang="en-US" b="true" sz="3923">
                <a:solidFill>
                  <a:srgbClr val="FFFFFF"/>
                </a:solidFill>
                <a:latin typeface="Canva Sans Bold"/>
                <a:ea typeface="Canva Sans Bold"/>
                <a:cs typeface="Canva Sans Bold"/>
                <a:sym typeface="Canva Sans Bold"/>
              </a:rPr>
              <a:t>Visualizations: Used histograms, box plots, and scatter plots to explore the data.</a:t>
            </a:r>
          </a:p>
          <a:p>
            <a:pPr algn="ctr" marL="847115" indent="-423557" lvl="1">
              <a:lnSpc>
                <a:spcPts val="5493"/>
              </a:lnSpc>
              <a:buFont typeface="Arial"/>
              <a:buChar char="•"/>
            </a:pPr>
            <a:r>
              <a:rPr lang="en-US" b="true" sz="3923">
                <a:solidFill>
                  <a:srgbClr val="FFFFFF"/>
                </a:solidFill>
                <a:latin typeface="Canva Sans Bold"/>
                <a:ea typeface="Canva Sans Bold"/>
                <a:cs typeface="Canva Sans Bold"/>
                <a:sym typeface="Canva Sans Bold"/>
              </a:rPr>
              <a:t>Key Insights:</a:t>
            </a:r>
          </a:p>
          <a:p>
            <a:pPr algn="ctr" marL="1694230" indent="-564743" lvl="2">
              <a:lnSpc>
                <a:spcPts val="5493"/>
              </a:lnSpc>
              <a:buFont typeface="Arial"/>
              <a:buChar char="⚬"/>
            </a:pPr>
            <a:r>
              <a:rPr lang="en-US" b="true" sz="3923">
                <a:solidFill>
                  <a:srgbClr val="FFFFFF"/>
                </a:solidFill>
                <a:latin typeface="Canva Sans Bold"/>
                <a:ea typeface="Canva Sans Bold"/>
                <a:cs typeface="Canva Sans Bold"/>
                <a:sym typeface="Canva Sans Bold"/>
              </a:rPr>
              <a:t>Sex: Females had a higher survival rate than males.</a:t>
            </a:r>
          </a:p>
          <a:p>
            <a:pPr algn="ctr" marL="1694230" indent="-564743" lvl="2">
              <a:lnSpc>
                <a:spcPts val="5493"/>
              </a:lnSpc>
              <a:buFont typeface="Arial"/>
              <a:buChar char="⚬"/>
            </a:pPr>
            <a:r>
              <a:rPr lang="en-US" b="true" sz="3923">
                <a:solidFill>
                  <a:srgbClr val="FFFFFF"/>
                </a:solidFill>
                <a:latin typeface="Canva Sans Bold"/>
                <a:ea typeface="Canva Sans Bold"/>
                <a:cs typeface="Canva Sans Bold"/>
                <a:sym typeface="Canva Sans Bold"/>
              </a:rPr>
              <a:t>Pclass: Passengers in 1st class had a higher survival rate.</a:t>
            </a:r>
          </a:p>
          <a:p>
            <a:pPr algn="ctr" marL="1694230" indent="-564743" lvl="2">
              <a:lnSpc>
                <a:spcPts val="5493"/>
              </a:lnSpc>
              <a:buFont typeface="Arial"/>
              <a:buChar char="⚬"/>
            </a:pPr>
            <a:r>
              <a:rPr lang="en-US" b="true" sz="3923">
                <a:solidFill>
                  <a:srgbClr val="FFFFFF"/>
                </a:solidFill>
                <a:latin typeface="Canva Sans Bold"/>
                <a:ea typeface="Canva Sans Bold"/>
                <a:cs typeface="Canva Sans Bold"/>
                <a:sym typeface="Canva Sans Bold"/>
              </a:rPr>
              <a:t>FamilySize: Those with family members had better chances of survival.</a:t>
            </a:r>
          </a:p>
          <a:p>
            <a:pPr algn="ctr" marL="847115" indent="-423557" lvl="1">
              <a:lnSpc>
                <a:spcPts val="5493"/>
              </a:lnSpc>
              <a:buFont typeface="Arial"/>
              <a:buChar char="•"/>
            </a:pPr>
            <a:r>
              <a:rPr lang="en-US" b="true" sz="3923">
                <a:solidFill>
                  <a:srgbClr val="FFFFFF"/>
                </a:solidFill>
                <a:latin typeface="Canva Sans Bold"/>
                <a:ea typeface="Canva Sans Bold"/>
                <a:cs typeface="Canva Sans Bold"/>
                <a:sym typeface="Canva Sans Bold"/>
              </a:rPr>
              <a:t>Correlation: Found significant relationships between Fare, Age, and survival.</a:t>
            </a:r>
          </a:p>
          <a:p>
            <a:pPr algn="ctr">
              <a:lnSpc>
                <a:spcPts val="5493"/>
              </a:lnSpc>
            </a:pPr>
          </a:p>
        </p:txBody>
      </p:sp>
      <p:sp>
        <p:nvSpPr>
          <p:cNvPr name="TextBox 4" id="4"/>
          <p:cNvSpPr txBox="true"/>
          <p:nvPr/>
        </p:nvSpPr>
        <p:spPr>
          <a:xfrm rot="0">
            <a:off x="3249031" y="364346"/>
            <a:ext cx="11789939" cy="2022161"/>
          </a:xfrm>
          <a:prstGeom prst="rect">
            <a:avLst/>
          </a:prstGeom>
        </p:spPr>
        <p:txBody>
          <a:bodyPr anchor="t" rtlCol="false" tIns="0" lIns="0" bIns="0" rIns="0">
            <a:spAutoFit/>
          </a:bodyPr>
          <a:lstStyle/>
          <a:p>
            <a:pPr algn="ctr">
              <a:lnSpc>
                <a:spcPts val="8167"/>
              </a:lnSpc>
            </a:pPr>
            <a:r>
              <a:rPr lang="en-US" sz="5833" b="true">
                <a:solidFill>
                  <a:srgbClr val="FFFFFF"/>
                </a:solidFill>
                <a:latin typeface="Canva Sans Bold"/>
                <a:ea typeface="Canva Sans Bold"/>
                <a:cs typeface="Canva Sans Bold"/>
                <a:sym typeface="Canva Sans Bold"/>
              </a:rPr>
              <a:t>Exploratory Data Analysis (EDA)</a:t>
            </a:r>
          </a:p>
          <a:p>
            <a:pPr algn="ctr">
              <a:lnSpc>
                <a:spcPts val="816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016" t="0" r="-5016" b="0"/>
            </a:stretch>
          </a:blipFill>
        </p:spPr>
      </p:sp>
      <p:sp>
        <p:nvSpPr>
          <p:cNvPr name="TextBox 3" id="3"/>
          <p:cNvSpPr txBox="true"/>
          <p:nvPr/>
        </p:nvSpPr>
        <p:spPr>
          <a:xfrm rot="0">
            <a:off x="-498565" y="1769639"/>
            <a:ext cx="18596042" cy="7952997"/>
          </a:xfrm>
          <a:prstGeom prst="rect">
            <a:avLst/>
          </a:prstGeom>
        </p:spPr>
        <p:txBody>
          <a:bodyPr anchor="t" rtlCol="false" tIns="0" lIns="0" bIns="0" rIns="0">
            <a:spAutoFit/>
          </a:bodyPr>
          <a:lstStyle/>
          <a:p>
            <a:pPr algn="ctr" marL="1218981" indent="-609491" lvl="1">
              <a:lnSpc>
                <a:spcPts val="7904"/>
              </a:lnSpc>
              <a:buFont typeface="Arial"/>
              <a:buChar char="•"/>
            </a:pPr>
            <a:r>
              <a:rPr lang="en-US" b="true" sz="5646">
                <a:solidFill>
                  <a:srgbClr val="2A292A"/>
                </a:solidFill>
                <a:latin typeface="Canva Sans Bold"/>
                <a:ea typeface="Canva Sans Bold"/>
                <a:cs typeface="Canva Sans Bold"/>
                <a:sym typeface="Canva Sans Bold"/>
              </a:rPr>
              <a:t>Descriptive Statistics: Summarize</a:t>
            </a:r>
            <a:r>
              <a:rPr lang="en-US" b="true" sz="5646">
                <a:solidFill>
                  <a:srgbClr val="2A292A"/>
                </a:solidFill>
                <a:latin typeface="Canva Sans Bold"/>
                <a:ea typeface="Canva Sans Bold"/>
                <a:cs typeface="Canva Sans Bold"/>
                <a:sym typeface="Canva Sans Bold"/>
              </a:rPr>
              <a:t>d central tendency and spread of features.</a:t>
            </a:r>
          </a:p>
          <a:p>
            <a:pPr algn="ctr" marL="1218981" indent="-609491" lvl="1">
              <a:lnSpc>
                <a:spcPts val="7904"/>
              </a:lnSpc>
              <a:buFont typeface="Arial"/>
              <a:buChar char="•"/>
            </a:pPr>
            <a:r>
              <a:rPr lang="en-US" b="true" sz="5646">
                <a:solidFill>
                  <a:srgbClr val="2A292A"/>
                </a:solidFill>
                <a:latin typeface="Canva Sans Bold"/>
                <a:ea typeface="Canva Sans Bold"/>
                <a:cs typeface="Canva Sans Bold"/>
                <a:sym typeface="Canva Sans Bold"/>
              </a:rPr>
              <a:t>Hypothesis Testing: Hypotheses tested for relationships between survival and features like Sex and Pclass.</a:t>
            </a:r>
          </a:p>
          <a:p>
            <a:pPr algn="ctr" marL="1218981" indent="-609491" lvl="1">
              <a:lnSpc>
                <a:spcPts val="7904"/>
              </a:lnSpc>
              <a:buFont typeface="Arial"/>
              <a:buChar char="•"/>
            </a:pPr>
            <a:r>
              <a:rPr lang="en-US" b="true" sz="5646">
                <a:solidFill>
                  <a:srgbClr val="2A292A"/>
                </a:solidFill>
                <a:latin typeface="Canva Sans Bold"/>
                <a:ea typeface="Canva Sans Bold"/>
                <a:cs typeface="Canva Sans Bold"/>
                <a:sym typeface="Canva Sans Bold"/>
              </a:rPr>
              <a:t>Conclusions: Gender and passenger class were significant factors influencing survival.</a:t>
            </a:r>
          </a:p>
          <a:p>
            <a:pPr algn="ctr">
              <a:lnSpc>
                <a:spcPts val="7904"/>
              </a:lnSpc>
            </a:pPr>
          </a:p>
        </p:txBody>
      </p:sp>
      <p:sp>
        <p:nvSpPr>
          <p:cNvPr name="TextBox 4" id="4"/>
          <p:cNvSpPr txBox="true"/>
          <p:nvPr/>
        </p:nvSpPr>
        <p:spPr>
          <a:xfrm rot="0">
            <a:off x="2261004" y="-142875"/>
            <a:ext cx="13765991" cy="1262704"/>
          </a:xfrm>
          <a:prstGeom prst="rect">
            <a:avLst/>
          </a:prstGeom>
        </p:spPr>
        <p:txBody>
          <a:bodyPr anchor="t" rtlCol="false" tIns="0" lIns="0" bIns="0" rIns="0">
            <a:spAutoFit/>
          </a:bodyPr>
          <a:lstStyle/>
          <a:p>
            <a:pPr algn="ctr">
              <a:lnSpc>
                <a:spcPts val="10344"/>
              </a:lnSpc>
              <a:spcBef>
                <a:spcPct val="0"/>
              </a:spcBef>
            </a:pPr>
            <a:r>
              <a:rPr lang="en-US" b="true" sz="7388">
                <a:solidFill>
                  <a:srgbClr val="2A292A"/>
                </a:solidFill>
                <a:latin typeface="Canva Sans Bold"/>
                <a:ea typeface="Canva Sans Bold"/>
                <a:cs typeface="Canva Sans Bold"/>
                <a:sym typeface="Canva Sans Bold"/>
              </a:rPr>
              <a:t>Statistical Analysis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2A2E30"/>
        </a:solidFill>
      </p:bgPr>
    </p:bg>
    <p:spTree>
      <p:nvGrpSpPr>
        <p:cNvPr id="1" name=""/>
        <p:cNvGrpSpPr/>
        <p:nvPr/>
      </p:nvGrpSpPr>
      <p:grpSpPr>
        <a:xfrm>
          <a:off x="0" y="0"/>
          <a:ext cx="0" cy="0"/>
          <a:chOff x="0" y="0"/>
          <a:chExt cx="0" cy="0"/>
        </a:xfrm>
      </p:grpSpPr>
      <p:sp>
        <p:nvSpPr>
          <p:cNvPr name="TextBox 2" id="2"/>
          <p:cNvSpPr txBox="true"/>
          <p:nvPr/>
        </p:nvSpPr>
        <p:spPr>
          <a:xfrm rot="0">
            <a:off x="3072408" y="118369"/>
            <a:ext cx="12143184" cy="902269"/>
          </a:xfrm>
          <a:prstGeom prst="rect">
            <a:avLst/>
          </a:prstGeom>
        </p:spPr>
        <p:txBody>
          <a:bodyPr anchor="t" rtlCol="false" tIns="0" lIns="0" bIns="0" rIns="0">
            <a:spAutoFit/>
          </a:bodyPr>
          <a:lstStyle/>
          <a:p>
            <a:pPr algn="ctr">
              <a:lnSpc>
                <a:spcPts val="7493"/>
              </a:lnSpc>
            </a:pPr>
            <a:r>
              <a:rPr lang="en-US" sz="5352">
                <a:solidFill>
                  <a:srgbClr val="FFFFFF"/>
                </a:solidFill>
                <a:latin typeface="Radley"/>
                <a:ea typeface="Radley"/>
                <a:cs typeface="Radley"/>
                <a:sym typeface="Radley"/>
              </a:rPr>
              <a:t>Conclusion from EDA of Titanic Dataset</a:t>
            </a:r>
          </a:p>
        </p:txBody>
      </p:sp>
      <p:sp>
        <p:nvSpPr>
          <p:cNvPr name="TextBox 3" id="3"/>
          <p:cNvSpPr txBox="true"/>
          <p:nvPr/>
        </p:nvSpPr>
        <p:spPr>
          <a:xfrm rot="0">
            <a:off x="0" y="2028965"/>
            <a:ext cx="18288000" cy="7871661"/>
          </a:xfrm>
          <a:prstGeom prst="rect">
            <a:avLst/>
          </a:prstGeom>
        </p:spPr>
        <p:txBody>
          <a:bodyPr anchor="t" rtlCol="false" tIns="0" lIns="0" bIns="0" rIns="0">
            <a:spAutoFit/>
          </a:bodyPr>
          <a:lstStyle/>
          <a:p>
            <a:pPr algn="ctr">
              <a:lnSpc>
                <a:spcPts val="3453"/>
              </a:lnSpc>
            </a:pPr>
            <a:r>
              <a:rPr lang="en-US" sz="2467">
                <a:solidFill>
                  <a:srgbClr val="FFFFFF"/>
                </a:solidFill>
                <a:latin typeface="Radley"/>
                <a:ea typeface="Radley"/>
                <a:cs typeface="Radley"/>
                <a:sym typeface="Radley"/>
              </a:rPr>
              <a:t>From the Exploratory Data Analysis on the Titanic dataset, I’ve gathered several important insights. First, I noticed that gender had a significant influence on survival rates, with females having a much higher chance of survival compared to males. This could be attributed to the "women and children first" policy during the disaster. Additionally, passengers in 1st class seemed to have a better survival rate, which suggests that social class might have played a role in the survival chances, likely because of better access to lifeboats and resources.</a:t>
            </a:r>
          </a:p>
          <a:p>
            <a:pPr algn="ctr">
              <a:lnSpc>
                <a:spcPts val="3453"/>
              </a:lnSpc>
            </a:pPr>
          </a:p>
          <a:p>
            <a:pPr algn="ctr">
              <a:lnSpc>
                <a:spcPts val="3453"/>
              </a:lnSpc>
            </a:pPr>
            <a:r>
              <a:rPr lang="en-US" sz="2467">
                <a:solidFill>
                  <a:srgbClr val="FFFFFF"/>
                </a:solidFill>
                <a:latin typeface="Radley"/>
                <a:ea typeface="Radley"/>
                <a:cs typeface="Radley"/>
                <a:sym typeface="Radley"/>
              </a:rPr>
              <a:t>The Age feature also showed interesting trends, with younger passengers, especially children, having higher survival rates. On the other hand, the Fare feature indicated that passengers who paid higher fares had a higher likelihood of survival, possibly due to traveling in higher-class cabins with better access to lifeboats.</a:t>
            </a:r>
          </a:p>
          <a:p>
            <a:pPr algn="ctr">
              <a:lnSpc>
                <a:spcPts val="3453"/>
              </a:lnSpc>
            </a:pPr>
          </a:p>
          <a:p>
            <a:pPr algn="ctr">
              <a:lnSpc>
                <a:spcPts val="3453"/>
              </a:lnSpc>
            </a:pPr>
            <a:r>
              <a:rPr lang="en-US" sz="2467">
                <a:solidFill>
                  <a:srgbClr val="FFFFFF"/>
                </a:solidFill>
                <a:latin typeface="Radley"/>
                <a:ea typeface="Radley"/>
                <a:cs typeface="Radley"/>
                <a:sym typeface="Radley"/>
              </a:rPr>
              <a:t>Another key observation was the FamilySize variable, which revealed that passengers traveling with family members tended to have higher survival rates compared to those traveling alone. The Embarked feature showed that passengers boarding from Cherbourg (C) had the highest survival rate, suggesting that the boarding location might be related to factors like class or resources available at the port.</a:t>
            </a:r>
          </a:p>
          <a:p>
            <a:pPr algn="ctr">
              <a:lnSpc>
                <a:spcPts val="3453"/>
              </a:lnSpc>
            </a:pPr>
          </a:p>
          <a:p>
            <a:pPr algn="ctr">
              <a:lnSpc>
                <a:spcPts val="3453"/>
              </a:lnSpc>
            </a:pPr>
            <a:r>
              <a:rPr lang="en-US" sz="2467">
                <a:solidFill>
                  <a:srgbClr val="FFFFFF"/>
                </a:solidFill>
                <a:latin typeface="Radley"/>
                <a:ea typeface="Radley"/>
                <a:cs typeface="Radley"/>
                <a:sym typeface="Radley"/>
              </a:rPr>
              <a:t>Lastly, I found that many of the Cabin values were missing, making it less useful in its raw form, but it could potentially provide valuable information if processed further. Overall, the EDA helped me understand the relationships between different features and their potential impact on survival, which will be useful when building predictive models in the next steps.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DAGeUQ2ITPE</dc:identifier>
  <dcterms:modified xsi:type="dcterms:W3CDTF">2011-08-01T06:04:30Z</dcterms:modified>
  <cp:revision>1</cp:revision>
  <dc:title>EDA project about titanic dataset</dc:title>
</cp:coreProperties>
</file>

<file path=docProps/thumbnail.jpeg>
</file>